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033" autoAdjust="0"/>
  </p:normalViewPr>
  <p:slideViewPr>
    <p:cSldViewPr snapToGrid="0">
      <p:cViewPr>
        <p:scale>
          <a:sx n="75" d="100"/>
          <a:sy n="75" d="100"/>
        </p:scale>
        <p:origin x="43" y="-2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386407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199" y="2705442"/>
            <a:ext cx="24201207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DESIGUALDADE DE BENEFÍCIOS EM PEQUENAS E GRANDES EMPRESAS</a:t>
            </a:r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EMILLY G R DA SILVA, CRISLAINE POSSIDONIO M, Gabriel m DE SOUZA, RENAN DO PRADO P F, </a:t>
            </a:r>
            <a:r>
              <a:rPr lang="pt-BR" sz="3000" b="1" cap="all" dirty="0" err="1">
                <a:latin typeface="Arial"/>
                <a:cs typeface="Arial"/>
              </a:rPr>
              <a:t>mirelly</a:t>
            </a:r>
            <a:r>
              <a:rPr lang="pt-BR" sz="3000" b="1" cap="all" dirty="0">
                <a:latin typeface="Arial"/>
                <a:cs typeface="Arial"/>
              </a:rPr>
              <a:t> C b </a:t>
            </a:r>
            <a:r>
              <a:rPr lang="pt-BR" sz="3000" b="1" cap="all" dirty="0" err="1">
                <a:latin typeface="Arial"/>
                <a:cs typeface="Arial"/>
              </a:rPr>
              <a:t>guim</a:t>
            </a:r>
            <a:r>
              <a:rPr lang="pt-BR" sz="3000" b="1" cap="all" dirty="0">
                <a:latin typeface="Arial"/>
                <a:cs typeface="Arial"/>
              </a:rPr>
              <a:t> </a:t>
            </a: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Orientadora: </a:t>
            </a:r>
            <a:r>
              <a:rPr lang="pt-BR" sz="3000" dirty="0">
                <a:latin typeface="Arial"/>
                <a:cs typeface="Arial"/>
              </a:rPr>
              <a:t>Prof. Ms. Priscila Amorim da Costa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009500"/>
            <a:ext cx="27305393" cy="45759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Primeiramente, aos nossos companheiros de equipe, por toda dedicação, paciência, sabedoria e colaboração para conclusão do Trabalho de Conclusão de Curso. Agradecemos aos nossos professores por terem compartilhado seus conhecimentos e suas experiências no mercado de trabalho, assim como nossos diretores e coordenadores. E em especial as colaboradoras Shirley e Sandra, por cuidar de todos os alunos da ETEC. Não podemos esquecer o apoio dos nossos familiares, pelo incentivo e a direção correta que devemos seguir, que é o estudo e conhecimento, isso ninguém pode tirar da gente. E por último, cada um agradece pelo o que acredita.</a:t>
            </a: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>
              <a:defRPr/>
            </a:pPr>
            <a:r>
              <a:rPr lang="pt-BR" sz="2800" dirty="0">
                <a:ea typeface="Calibri"/>
                <a:cs typeface="Calibri"/>
              </a:rPr>
              <a:t>CHIAVENATO, Idalberto. </a:t>
            </a:r>
            <a:r>
              <a:rPr lang="pt-BR" sz="2800" b="1" dirty="0">
                <a:ea typeface="Calibri"/>
                <a:cs typeface="Calibri"/>
              </a:rPr>
              <a:t>Gestão de </a:t>
            </a:r>
            <a:r>
              <a:rPr lang="pt-BR" sz="2800" b="1" dirty="0" err="1">
                <a:ea typeface="Calibri"/>
                <a:cs typeface="Calibri"/>
              </a:rPr>
              <a:t>Pesssoa</a:t>
            </a:r>
            <a:r>
              <a:rPr lang="pt-BR" sz="2800" b="1" dirty="0">
                <a:ea typeface="Calibri"/>
                <a:cs typeface="Calibri"/>
              </a:rPr>
              <a:t>: o novo papel dos recursos humanos nas organizações.</a:t>
            </a:r>
            <a:r>
              <a:rPr lang="pt-BR" sz="2800" dirty="0">
                <a:ea typeface="Calibri"/>
                <a:cs typeface="Calibri"/>
              </a:rPr>
              <a:t> 4. ed. Barueri: Manole, 2014.</a:t>
            </a:r>
          </a:p>
          <a:p>
            <a:pPr algn="ctr">
              <a:defRPr/>
            </a:pPr>
            <a:r>
              <a:rPr lang="pt-BR" sz="2800" dirty="0">
                <a:ea typeface="Calibri"/>
                <a:cs typeface="Calibri"/>
              </a:rPr>
              <a:t>DRUCKER, Peter F.</a:t>
            </a:r>
            <a:r>
              <a:rPr lang="pt-BR" sz="2800" b="1" dirty="0">
                <a:ea typeface="Calibri"/>
                <a:cs typeface="Calibri"/>
              </a:rPr>
              <a:t> A Eficácia Executiva.</a:t>
            </a:r>
            <a:r>
              <a:rPr lang="pt-BR" sz="2800" dirty="0">
                <a:ea typeface="Calibri"/>
                <a:cs typeface="Calibri"/>
              </a:rPr>
              <a:t> Rio de Janeiro: LTC, 2006. (Assumido um título comum do autor com o ano indicado).</a:t>
            </a:r>
          </a:p>
          <a:p>
            <a:pPr algn="ctr">
              <a:defRPr/>
            </a:pPr>
            <a:r>
              <a:rPr lang="pt-BR" sz="2800" dirty="0">
                <a:ea typeface="Calibri"/>
                <a:cs typeface="Calibri"/>
              </a:rPr>
              <a:t>LIMONGI-FRANÇA, Ana Cristina.</a:t>
            </a:r>
            <a:r>
              <a:rPr lang="pt-BR" sz="2800" b="1" dirty="0">
                <a:ea typeface="Calibri"/>
                <a:cs typeface="Calibri"/>
              </a:rPr>
              <a:t> Qualidade de Vida no Trabalho: conceitos e práticas nas empresas da sociedade pós-industrial.</a:t>
            </a:r>
            <a:r>
              <a:rPr lang="pt-BR" sz="2800" dirty="0">
                <a:ea typeface="Calibri"/>
                <a:cs typeface="Calibri"/>
              </a:rPr>
              <a:t> São Paulo: Atlas, 2004.</a:t>
            </a:r>
          </a:p>
          <a:p>
            <a:pPr algn="ctr">
              <a:defRPr/>
            </a:pPr>
            <a:r>
              <a:rPr lang="pt-BR" sz="2800" dirty="0">
                <a:ea typeface="Calibri"/>
                <a:cs typeface="Calibri"/>
              </a:rPr>
              <a:t>MAYO, Elton. </a:t>
            </a:r>
            <a:r>
              <a:rPr lang="pt-BR" sz="2800" b="1" dirty="0">
                <a:ea typeface="Calibri"/>
                <a:cs typeface="Calibri"/>
              </a:rPr>
              <a:t>The </a:t>
            </a:r>
            <a:r>
              <a:rPr lang="pt-BR" sz="2800" b="1" dirty="0" err="1">
                <a:ea typeface="Calibri"/>
                <a:cs typeface="Calibri"/>
              </a:rPr>
              <a:t>Human</a:t>
            </a:r>
            <a:r>
              <a:rPr lang="pt-BR" sz="2800" b="1" dirty="0">
                <a:ea typeface="Calibri"/>
                <a:cs typeface="Calibri"/>
              </a:rPr>
              <a:t> </a:t>
            </a:r>
            <a:r>
              <a:rPr lang="pt-BR" sz="2800" b="1" dirty="0" err="1">
                <a:ea typeface="Calibri"/>
                <a:cs typeface="Calibri"/>
              </a:rPr>
              <a:t>Problems</a:t>
            </a:r>
            <a:r>
              <a:rPr lang="pt-BR" sz="2800" b="1" dirty="0">
                <a:ea typeface="Calibri"/>
                <a:cs typeface="Calibri"/>
              </a:rPr>
              <a:t> </a:t>
            </a:r>
            <a:r>
              <a:rPr lang="pt-BR" sz="2800" b="1" dirty="0" err="1">
                <a:ea typeface="Calibri"/>
                <a:cs typeface="Calibri"/>
              </a:rPr>
              <a:t>of</a:t>
            </a:r>
            <a:r>
              <a:rPr lang="pt-BR" sz="2800" b="1" dirty="0">
                <a:ea typeface="Calibri"/>
                <a:cs typeface="Calibri"/>
              </a:rPr>
              <a:t> </a:t>
            </a:r>
            <a:r>
              <a:rPr lang="pt-BR" sz="2800" b="1" dirty="0" err="1">
                <a:ea typeface="Calibri"/>
                <a:cs typeface="Calibri"/>
              </a:rPr>
              <a:t>an</a:t>
            </a:r>
            <a:r>
              <a:rPr lang="pt-BR" sz="2800" b="1" dirty="0">
                <a:ea typeface="Calibri"/>
                <a:cs typeface="Calibri"/>
              </a:rPr>
              <a:t> Industrial </a:t>
            </a:r>
            <a:r>
              <a:rPr lang="pt-BR" sz="2800" b="1" dirty="0" err="1">
                <a:ea typeface="Calibri"/>
                <a:cs typeface="Calibri"/>
              </a:rPr>
              <a:t>Civilization</a:t>
            </a:r>
            <a:r>
              <a:rPr lang="pt-BR" sz="2800" b="1" dirty="0">
                <a:ea typeface="Calibri"/>
                <a:cs typeface="Calibri"/>
              </a:rPr>
              <a:t>.</a:t>
            </a:r>
            <a:r>
              <a:rPr lang="pt-BR" sz="2800" dirty="0">
                <a:ea typeface="Calibri"/>
                <a:cs typeface="Calibri"/>
              </a:rPr>
              <a:t> London: </a:t>
            </a:r>
            <a:r>
              <a:rPr lang="pt-BR" sz="2800" dirty="0" err="1">
                <a:ea typeface="Calibri"/>
                <a:cs typeface="Calibri"/>
              </a:rPr>
              <a:t>Routledge</a:t>
            </a:r>
            <a:r>
              <a:rPr lang="pt-BR" sz="2800" dirty="0">
                <a:ea typeface="Calibri"/>
                <a:cs typeface="Calibri"/>
              </a:rPr>
              <a:t>, 2003. (Assumido um título comum do autor com o ano indicado, embora a obra original seja de 1933, esta poderia ser uma reedição ou obra de comentarista).</a:t>
            </a:r>
          </a:p>
          <a:p>
            <a:pPr algn="ctr">
              <a:defRPr/>
            </a:pPr>
            <a:r>
              <a:rPr lang="pt-BR" sz="2800" dirty="0">
                <a:ea typeface="Calibri"/>
                <a:cs typeface="Calibri"/>
              </a:rPr>
              <a:t>ROBBINS, Stephen P.; JUDGE, Timothy A.</a:t>
            </a:r>
            <a:r>
              <a:rPr lang="pt-BR" sz="2800" b="1" dirty="0">
                <a:ea typeface="Calibri"/>
                <a:cs typeface="Calibri"/>
              </a:rPr>
              <a:t> Comportamento Organizacional.</a:t>
            </a:r>
            <a:r>
              <a:rPr lang="pt-BR" sz="2800" dirty="0">
                <a:ea typeface="Calibri"/>
                <a:cs typeface="Calibri"/>
              </a:rPr>
              <a:t> 15. ed. São Paulo: Pearson Prentice Hall, 2013.</a:t>
            </a:r>
            <a:r>
              <a:rPr lang="pt-BR" sz="2800" dirty="0"/>
              <a:t>,</a:t>
            </a:r>
            <a:r>
              <a:rPr lang="pt-BR" sz="2800" b="1" dirty="0"/>
              <a:t>s.</a:t>
            </a:r>
            <a:r>
              <a:rPr lang="pt-BR" sz="2800" dirty="0"/>
              <a:t> </a:t>
            </a:r>
            <a:endParaRPr lang="pt-BR" sz="2800" dirty="0">
              <a:ea typeface="Calibri"/>
              <a:cs typeface="Calibri"/>
            </a:endParaRPr>
          </a:p>
          <a:p>
            <a:pPr algn="ctr"/>
            <a:endParaRPr lang="pt-BR" sz="2800" dirty="0">
              <a:ea typeface="Calibri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0809" y="7602564"/>
            <a:ext cx="13320000" cy="96475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Nos dias de hoje há uma crescente busca por empresas que oferecem benefícios satisfatórios com o foco na qualidade de vida. A competitividade do mercado de trabalho força as empresas a revisarem constantemente seus pacotes de benefícios para atrair e reter talentos. Isso reflete a importância da gestão estratégica de recursos humanos, que deve equilibrar os custos com a satisfação e a produtividade dos colaboradores.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Para evidenciar a importância da implementação de benefícios nas organizações, foram reunidos dados que demonstram como esses incentivos trazem bons resultados.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As diferenças na disponibilização de benefícios, de acordo com o tamanho e tipo de empresa, também serão abordadas, permitindo uma comparação entre empresas de pequeno e grande porte. Além disso, a análise inclui como a cultura organizacional influência na decisão sobre quais benefícios são oferecidos, destacando a necessidade de personalizar pacotes conforme o perfil dos funcionários e as tendências do mercado.</a:t>
            </a:r>
            <a:endParaRPr lang="pt-BR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86061" y="26350454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Os benefícios corporativos exercem um papel essencial tanto para os colaboradores quanto para as organizações, pois influenciam diretamente na motivação, satisfação e permanência dos profissionais. A análise demonstra que empresas de diferentes portes adotam estratégias distintas conforme suas condições financeiras e seus objetivos estratégicos. Enquanto grandes corporações conseguem oferecer pacotes amplos e diversificados, pequenas e médias empresas buscam compensar suas limitações com criatividade, reconhecimento individual e uso da tecnologia. Além de aumentar a produtividade e reduzir o turnover, os benefícios contribuem para fortalecer a imagem institucional e atrair talentos qualificados. Assim, a gestão estratégica de benefícios torna-se uma ferramenta indispensável para equilibrar custos e promover o bem-estar dos colaboradores, mostrando que a valorização do capital humano é um dos principais diferenciais competitivos no mercado atual.</a:t>
            </a:r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33200" imgH="3999960" progId="">
                  <p:embed/>
                </p:oleObj>
              </mc:Choice>
              <mc:Fallback>
                <p:oleObj r:id="rId4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740809" y="17010119"/>
            <a:ext cx="13245963" cy="151405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gestão de pessoas é essencial para o sucesso organizacional, e os benefícios são ferramentas estratégicas para motivar, reter e valorizar os colaboradores. Segundo Chiavenato (2014), administrar pessoas vai além de contratar e treinar envolve garantir bem-estar e reconhecimento.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O porte da empresa influencia diretamente o tipo de benefício oferecido: Grandes empresas possuem mais recursos e oferecem pacotes amplos, como planos de saúde completos e previdência privada (Robbins; Judge, 2013). Médias empresas equilibram custos e motivação com benefícios básicos e treinamentos internos (Drucker, 2006).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Pequenas empresas compensam recursos limitados com ambiente acolhedor, flexibilidade e reconhecimento (</a:t>
            </a:r>
            <a:r>
              <a:rPr lang="pt-BR" sz="3200" dirty="0" err="1">
                <a:ea typeface="+mn-lt"/>
                <a:cs typeface="+mn-lt"/>
              </a:rPr>
              <a:t>Mayo</a:t>
            </a:r>
            <a:r>
              <a:rPr lang="pt-BR" sz="3200">
                <a:ea typeface="+mn-lt"/>
                <a:cs typeface="+mn-lt"/>
              </a:rPr>
              <a:t>, 2003</a:t>
            </a:r>
            <a:r>
              <a:rPr lang="pt-BR" sz="3200" dirty="0">
                <a:ea typeface="+mn-lt"/>
                <a:cs typeface="+mn-lt"/>
              </a:rPr>
              <a:t>). Mais importante que a quantidade é a percepção de justiça e utilidade dos benefícios, que aumentam a satisfação e o engajamento (Armstrong, 2020).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A tecnologia também tem democratizado o acesso, permitindo que pequenas e médias empresas ofereçam alternativas digitais (Chiavenato, 2014). Historicamente, os benefícios trabalhistas no Brasil surgiram no século XX, com destaque para a criação do Programa de Alimentação do Trabalhador (PAT) em 1976, marco legal que incentivou vale-refeição e alimentação.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A partir dos anos 1980 e 1990, os pacotes se ampliaram com planos de saúde e seguros, e com a Reforma Trabalhista de 2017, surgiram os benefícios flexíveis. Nos últimos anos, startups e multinacionais como Flash, </a:t>
            </a:r>
            <a:r>
              <a:rPr lang="pt-BR" sz="3200" dirty="0" err="1">
                <a:ea typeface="+mn-lt"/>
                <a:cs typeface="+mn-lt"/>
              </a:rPr>
              <a:t>Swile</a:t>
            </a:r>
            <a:r>
              <a:rPr lang="pt-BR" sz="3200" dirty="0">
                <a:ea typeface="+mn-lt"/>
                <a:cs typeface="+mn-lt"/>
              </a:rPr>
              <a:t> e </a:t>
            </a:r>
            <a:r>
              <a:rPr lang="pt-BR" sz="3200" dirty="0" err="1">
                <a:ea typeface="+mn-lt"/>
                <a:cs typeface="+mn-lt"/>
              </a:rPr>
              <a:t>Pluxee</a:t>
            </a:r>
            <a:r>
              <a:rPr lang="pt-BR" sz="3200" dirty="0">
                <a:ea typeface="+mn-lt"/>
                <a:cs typeface="+mn-lt"/>
              </a:rPr>
              <a:t> modernizaram o setor com cartões multibenefícios digitais, tornando-os parte estratégica da valorização e qualidade de vida dos trabalhadores (Limongi-França, 2004).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Em síntese, os benefícios materiais ou simbólicos são fundamentais para motivar, reter e engajar colaboradores. Cada empresa, de acordo com seu porte e recursos, deve planejar políticas de benefícios eficazes e humanas, unindo planejamento, tecnologia e valorização das pessoas.</a:t>
            </a:r>
            <a:endParaRPr lang="pt-BR" sz="3200" dirty="0">
              <a:ea typeface="Calibri"/>
              <a:cs typeface="Calibri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532980" y="11737949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805923" y="210797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3: Esses benefícios satisfazem  as suas necessidades?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474035" y="7043362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01: Qual o porte da empresa em que você trabalha?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571962" y="20035893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659055" y="12679840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02: Quais benefícios a empresa possui?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465245" y="25207876"/>
            <a:ext cx="7591411" cy="5982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37" name="drawing">
            <a:extLst>
              <a:ext uri="{FF2B5EF4-FFF2-40B4-BE49-F238E27FC236}">
                <a16:creationId xmlns:a16="http://schemas.microsoft.com/office/drawing/2014/main" id="{712CD6AB-61D4-EA0B-520D-B2F21260FEC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05" t="21729" r="14477" b="12734"/>
          <a:stretch>
            <a:fillRect/>
          </a:stretch>
        </p:blipFill>
        <p:spPr bwMode="auto">
          <a:xfrm>
            <a:off x="14929738" y="7829723"/>
            <a:ext cx="13054948" cy="4050459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drawin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7" t="25362" r="16321" b="15553"/>
          <a:stretch>
            <a:fillRect/>
          </a:stretch>
        </p:blipFill>
        <p:spPr bwMode="auto">
          <a:xfrm>
            <a:off x="15079413" y="21703904"/>
            <a:ext cx="12961622" cy="3643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drawin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" t="14953" r="11500" b="5425"/>
          <a:stretch/>
        </p:blipFill>
        <p:spPr bwMode="auto">
          <a:xfrm>
            <a:off x="15137031" y="13468748"/>
            <a:ext cx="12480625" cy="62449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1011</Words>
  <Application>Microsoft Office PowerPoint</Application>
  <PresentationFormat>Personalizar</PresentationFormat>
  <Paragraphs>38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39</cp:revision>
  <dcterms:created xsi:type="dcterms:W3CDTF">2017-11-28T14:46:21Z</dcterms:created>
  <dcterms:modified xsi:type="dcterms:W3CDTF">2025-10-31T13:53:59Z</dcterms:modified>
</cp:coreProperties>
</file>